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0993" y="8117577"/>
            <a:ext cx="5247073" cy="2196885"/>
            <a:chOff x="0" y="0"/>
            <a:chExt cx="805490" cy="3372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90" cy="337249"/>
            </a:xfrm>
            <a:custGeom>
              <a:avLst/>
              <a:gdLst/>
              <a:ahLst/>
              <a:cxnLst/>
              <a:rect r="r" b="b" t="t" l="l"/>
              <a:pathLst>
                <a:path h="337249" w="805490">
                  <a:moveTo>
                    <a:pt x="203200" y="0"/>
                  </a:moveTo>
                  <a:lnTo>
                    <a:pt x="805490" y="0"/>
                  </a:lnTo>
                  <a:lnTo>
                    <a:pt x="602290" y="337249"/>
                  </a:lnTo>
                  <a:lnTo>
                    <a:pt x="0" y="33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2290" cy="39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3206" y="8117577"/>
            <a:ext cx="10307137" cy="1388754"/>
            <a:chOff x="0" y="0"/>
            <a:chExt cx="2503012" cy="337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3012" cy="337249"/>
            </a:xfrm>
            <a:custGeom>
              <a:avLst/>
              <a:gdLst/>
              <a:ahLst/>
              <a:cxnLst/>
              <a:rect r="r" b="b" t="t" l="l"/>
              <a:pathLst>
                <a:path h="337249" w="2503012">
                  <a:moveTo>
                    <a:pt x="203200" y="0"/>
                  </a:moveTo>
                  <a:lnTo>
                    <a:pt x="2503012" y="0"/>
                  </a:lnTo>
                  <a:lnTo>
                    <a:pt x="2299812" y="337249"/>
                  </a:lnTo>
                  <a:lnTo>
                    <a:pt x="0" y="33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2299812" cy="39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85823" y="-724431"/>
            <a:ext cx="18786903" cy="11735861"/>
            <a:chOff x="0" y="0"/>
            <a:chExt cx="510476" cy="3188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476" cy="318886"/>
            </a:xfrm>
            <a:custGeom>
              <a:avLst/>
              <a:gdLst/>
              <a:ahLst/>
              <a:cxnLst/>
              <a:rect r="r" b="b" t="t" l="l"/>
              <a:pathLst>
                <a:path h="318886" w="510476">
                  <a:moveTo>
                    <a:pt x="510476" y="0"/>
                  </a:moveTo>
                  <a:lnTo>
                    <a:pt x="0" y="0"/>
                  </a:lnTo>
                  <a:lnTo>
                    <a:pt x="101600" y="159443"/>
                  </a:lnTo>
                  <a:lnTo>
                    <a:pt x="0" y="318886"/>
                  </a:lnTo>
                  <a:lnTo>
                    <a:pt x="510476" y="318886"/>
                  </a:lnTo>
                  <a:lnTo>
                    <a:pt x="408876" y="159443"/>
                  </a:lnTo>
                  <a:lnTo>
                    <a:pt x="510476" y="0"/>
                  </a:lnTo>
                  <a:close/>
                </a:path>
              </a:pathLst>
            </a:custGeom>
            <a:solidFill>
              <a:srgbClr val="5E4F44"/>
            </a:solidFill>
            <a:ln w="742950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88900" y="-57150"/>
              <a:ext cx="332676" cy="37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0761" y="986420"/>
            <a:ext cx="8229600" cy="8229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0882" y="1255502"/>
            <a:ext cx="7589359" cy="758932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6849" y="8353203"/>
            <a:ext cx="905097" cy="9050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2289" y="8478642"/>
            <a:ext cx="654218" cy="654218"/>
          </a:xfrm>
          <a:custGeom>
            <a:avLst/>
            <a:gdLst/>
            <a:ahLst/>
            <a:cxnLst/>
            <a:rect r="r" b="b" t="t" l="l"/>
            <a:pathLst>
              <a:path h="654218" w="654218">
                <a:moveTo>
                  <a:pt x="0" y="0"/>
                </a:moveTo>
                <a:lnTo>
                  <a:pt x="654218" y="0"/>
                </a:lnTo>
                <a:lnTo>
                  <a:pt x="654218" y="654219"/>
                </a:lnTo>
                <a:lnTo>
                  <a:pt x="0" y="654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516210" y="-676806"/>
            <a:ext cx="9133900" cy="1162581"/>
            <a:chOff x="0" y="0"/>
            <a:chExt cx="2405636" cy="3061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5636" cy="306194"/>
            </a:xfrm>
            <a:custGeom>
              <a:avLst/>
              <a:gdLst/>
              <a:ahLst/>
              <a:cxnLst/>
              <a:rect r="r" b="b" t="t" l="l"/>
              <a:pathLst>
                <a:path h="306194" w="2405636">
                  <a:moveTo>
                    <a:pt x="2202436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405636" y="306194"/>
                  </a:lnTo>
                  <a:lnTo>
                    <a:pt x="2202436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202436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5814014" y="-676806"/>
            <a:ext cx="9133900" cy="1162581"/>
            <a:chOff x="0" y="0"/>
            <a:chExt cx="2405636" cy="3061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5636" cy="306194"/>
            </a:xfrm>
            <a:custGeom>
              <a:avLst/>
              <a:gdLst/>
              <a:ahLst/>
              <a:cxnLst/>
              <a:rect r="r" b="b" t="t" l="l"/>
              <a:pathLst>
                <a:path h="306194" w="2405636">
                  <a:moveTo>
                    <a:pt x="2202436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405636" y="306194"/>
                  </a:lnTo>
                  <a:lnTo>
                    <a:pt x="2202436" y="0"/>
                  </a:ln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2202436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84247" y="1028700"/>
            <a:ext cx="905097" cy="9050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98655" y="1028700"/>
            <a:ext cx="905097" cy="90509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5954" y="3166943"/>
            <a:ext cx="7568665" cy="216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>
                <a:solidFill>
                  <a:srgbClr val="000000"/>
                </a:solidFill>
                <a:latin typeface="Poppins Semi-Bold"/>
              </a:rPr>
              <a:t>REGIONAL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7616" y="5050900"/>
            <a:ext cx="816638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417">
                <a:solidFill>
                  <a:srgbClr val="000000"/>
                </a:solidFill>
                <a:latin typeface="Poppins Medium"/>
              </a:rPr>
              <a:t>POLITICAL ADVICE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7616" y="6110538"/>
            <a:ext cx="7529399" cy="3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170">
                <a:solidFill>
                  <a:srgbClr val="000000"/>
                </a:solidFill>
                <a:latin typeface="Poppins"/>
              </a:rPr>
              <a:t>Open Political Guidance for All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69579" y="8566209"/>
            <a:ext cx="53214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www.regionalpoliticaladvice.com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910872" y="-4671870"/>
            <a:ext cx="26054872" cy="16276039"/>
            <a:chOff x="0" y="0"/>
            <a:chExt cx="510476" cy="318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476" cy="318886"/>
            </a:xfrm>
            <a:custGeom>
              <a:avLst/>
              <a:gdLst/>
              <a:ahLst/>
              <a:cxnLst/>
              <a:rect r="r" b="b" t="t" l="l"/>
              <a:pathLst>
                <a:path h="318886" w="510476">
                  <a:moveTo>
                    <a:pt x="510476" y="0"/>
                  </a:moveTo>
                  <a:lnTo>
                    <a:pt x="0" y="0"/>
                  </a:lnTo>
                  <a:lnTo>
                    <a:pt x="101600" y="159443"/>
                  </a:lnTo>
                  <a:lnTo>
                    <a:pt x="0" y="318886"/>
                  </a:lnTo>
                  <a:lnTo>
                    <a:pt x="510476" y="318886"/>
                  </a:lnTo>
                  <a:lnTo>
                    <a:pt x="408876" y="159443"/>
                  </a:lnTo>
                  <a:lnTo>
                    <a:pt x="510476" y="0"/>
                  </a:lnTo>
                  <a:close/>
                </a:path>
              </a:pathLst>
            </a:custGeom>
            <a:solidFill>
              <a:srgbClr val="5E4F44"/>
            </a:solidFill>
            <a:ln w="447675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2676" cy="37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1165" y="1628775"/>
            <a:ext cx="7029450" cy="7029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8521" y="1916143"/>
            <a:ext cx="6454740" cy="645471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08777" y="3046055"/>
            <a:ext cx="9229284" cy="472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2880">
                <a:solidFill>
                  <a:srgbClr val="000000"/>
                </a:solidFill>
                <a:latin typeface="Poppins"/>
              </a:rPr>
              <a:t>Somos una destacada organización de asesoría política con una sólida presencia en Sudamérica, con múltiples sedes estratégicamente ubicadas, incluyendo Santiago de Chile, Los Ángeles en California y Sao Paulo en Brasil.</a:t>
            </a:r>
          </a:p>
          <a:p>
            <a:pPr algn="just">
              <a:lnSpc>
                <a:spcPts val="3456"/>
              </a:lnSpc>
            </a:pPr>
          </a:p>
          <a:p>
            <a:pPr algn="just">
              <a:lnSpc>
                <a:spcPts val="3456"/>
              </a:lnSpc>
            </a:pPr>
            <a:r>
              <a:rPr lang="en-US" sz="2880">
                <a:solidFill>
                  <a:srgbClr val="000000"/>
                </a:solidFill>
                <a:latin typeface="Poppins"/>
              </a:rPr>
              <a:t>Nuestra organización brinda análisis político profundo y perspicaz sobre Sudamérica, basado en una investigación rigurosa y experiencia práctica, con el objetivo de inspirar el cambio positivo y fortalecer la democracia en la región.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1664" y="1590675"/>
            <a:ext cx="652763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Sobre Nosotros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253922" y="8608909"/>
            <a:ext cx="1005378" cy="10053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25608" y="8608909"/>
            <a:ext cx="1005378" cy="10053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74319" y="-345890"/>
            <a:ext cx="15807147" cy="787029"/>
            <a:chOff x="0" y="0"/>
            <a:chExt cx="6404338" cy="3188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04338" cy="318868"/>
            </a:xfrm>
            <a:custGeom>
              <a:avLst/>
              <a:gdLst/>
              <a:ahLst/>
              <a:cxnLst/>
              <a:rect r="r" b="b" t="t" l="l"/>
              <a:pathLst>
                <a:path h="318868" w="6404338">
                  <a:moveTo>
                    <a:pt x="203200" y="0"/>
                  </a:moveTo>
                  <a:lnTo>
                    <a:pt x="6404338" y="0"/>
                  </a:lnTo>
                  <a:lnTo>
                    <a:pt x="6201138" y="318868"/>
                  </a:lnTo>
                  <a:lnTo>
                    <a:pt x="0" y="3188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6201138" cy="37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88577" y="-345890"/>
            <a:ext cx="6434843" cy="787029"/>
            <a:chOff x="0" y="0"/>
            <a:chExt cx="2607106" cy="3188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7106" cy="318868"/>
            </a:xfrm>
            <a:custGeom>
              <a:avLst/>
              <a:gdLst/>
              <a:ahLst/>
              <a:cxnLst/>
              <a:rect r="r" b="b" t="t" l="l"/>
              <a:pathLst>
                <a:path h="318868" w="2607106">
                  <a:moveTo>
                    <a:pt x="203200" y="0"/>
                  </a:moveTo>
                  <a:lnTo>
                    <a:pt x="2607106" y="0"/>
                  </a:lnTo>
                  <a:lnTo>
                    <a:pt x="2403906" y="318868"/>
                  </a:lnTo>
                  <a:lnTo>
                    <a:pt x="0" y="3188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2403906" cy="37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03009" y="-4244679"/>
            <a:ext cx="26054872" cy="16276039"/>
            <a:chOff x="0" y="0"/>
            <a:chExt cx="510476" cy="318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476" cy="318886"/>
            </a:xfrm>
            <a:custGeom>
              <a:avLst/>
              <a:gdLst/>
              <a:ahLst/>
              <a:cxnLst/>
              <a:rect r="r" b="b" t="t" l="l"/>
              <a:pathLst>
                <a:path h="318886" w="510476">
                  <a:moveTo>
                    <a:pt x="510476" y="0"/>
                  </a:moveTo>
                  <a:lnTo>
                    <a:pt x="0" y="0"/>
                  </a:lnTo>
                  <a:lnTo>
                    <a:pt x="101600" y="159443"/>
                  </a:lnTo>
                  <a:lnTo>
                    <a:pt x="0" y="318886"/>
                  </a:lnTo>
                  <a:lnTo>
                    <a:pt x="510476" y="318886"/>
                  </a:lnTo>
                  <a:lnTo>
                    <a:pt x="408876" y="159443"/>
                  </a:lnTo>
                  <a:lnTo>
                    <a:pt x="510476" y="0"/>
                  </a:lnTo>
                  <a:close/>
                </a:path>
              </a:pathLst>
            </a:custGeom>
            <a:solidFill>
              <a:srgbClr val="5E4F44"/>
            </a:solidFill>
            <a:ln w="447675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2676" cy="37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27645" y="1628775"/>
            <a:ext cx="7029450" cy="7029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15001" y="1916143"/>
            <a:ext cx="6454740" cy="645471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067299"/>
            <a:ext cx="1282640" cy="128264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  <a:ln w="85725" cap="sq">
              <a:solidFill>
                <a:srgbClr val="5E4F4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562609"/>
            <a:ext cx="1282640" cy="12826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  <a:ln w="85725" cap="sq">
              <a:solidFill>
                <a:srgbClr val="5E4F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57240" y="7819084"/>
            <a:ext cx="673479" cy="769690"/>
          </a:xfrm>
          <a:custGeom>
            <a:avLst/>
            <a:gdLst/>
            <a:ahLst/>
            <a:cxnLst/>
            <a:rect r="r" b="b" t="t" l="l"/>
            <a:pathLst>
              <a:path h="769690" w="673479">
                <a:moveTo>
                  <a:pt x="0" y="0"/>
                </a:moveTo>
                <a:lnTo>
                  <a:pt x="673480" y="0"/>
                </a:lnTo>
                <a:lnTo>
                  <a:pt x="673480" y="769690"/>
                </a:lnTo>
                <a:lnTo>
                  <a:pt x="0" y="769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950296" y="-686331"/>
            <a:ext cx="8127004" cy="1162581"/>
            <a:chOff x="0" y="0"/>
            <a:chExt cx="2140446" cy="3061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40446" cy="306194"/>
            </a:xfrm>
            <a:custGeom>
              <a:avLst/>
              <a:gdLst/>
              <a:ahLst/>
              <a:cxnLst/>
              <a:rect r="r" b="b" t="t" l="l"/>
              <a:pathLst>
                <a:path h="306194" w="2140446">
                  <a:moveTo>
                    <a:pt x="1937246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140446" y="306194"/>
                  </a:lnTo>
                  <a:lnTo>
                    <a:pt x="1937246" y="0"/>
                  </a:ln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57150"/>
              <a:ext cx="1937246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5391282" y="-686331"/>
            <a:ext cx="10440148" cy="1162581"/>
            <a:chOff x="0" y="0"/>
            <a:chExt cx="2749669" cy="3061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49669" cy="306194"/>
            </a:xfrm>
            <a:custGeom>
              <a:avLst/>
              <a:gdLst/>
              <a:ahLst/>
              <a:cxnLst/>
              <a:rect r="r" b="b" t="t" l="l"/>
              <a:pathLst>
                <a:path h="306194" w="2749669">
                  <a:moveTo>
                    <a:pt x="2546469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749669" y="306194"/>
                  </a:lnTo>
                  <a:lnTo>
                    <a:pt x="2546469" y="0"/>
                  </a:ln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546469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09320" y="5381735"/>
            <a:ext cx="721399" cy="653768"/>
          </a:xfrm>
          <a:custGeom>
            <a:avLst/>
            <a:gdLst/>
            <a:ahLst/>
            <a:cxnLst/>
            <a:rect r="r" b="b" t="t" l="l"/>
            <a:pathLst>
              <a:path h="653768" w="721399">
                <a:moveTo>
                  <a:pt x="0" y="0"/>
                </a:moveTo>
                <a:lnTo>
                  <a:pt x="721400" y="0"/>
                </a:lnTo>
                <a:lnTo>
                  <a:pt x="721400" y="653768"/>
                </a:lnTo>
                <a:lnTo>
                  <a:pt x="0" y="653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2446307"/>
            <a:ext cx="8404566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Trabajamos incansablemente para empoderar a la ciudadanía, brindándoles las herramientas y el conocimiento necesarios para participar de manera informada en la toma de decisiones que afectan sus vidas y comunidades.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54091" y="5294282"/>
            <a:ext cx="724891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Ofrecemos iniciativas de capacitación y talleres para empoderar a la ciudadanía y ayudarles a comprender sus derechos y responsabilidades como ciudadanos.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54091" y="7993507"/>
            <a:ext cx="7441377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</a:rPr>
              <a:t>Abogamos por políticas inclusivas que reflejen la diversidad de la sociedad y promovemos la igualdad de acceso a recursos y oportunidades para todos los ciudadanos, sin importar su origen étnico, género, orientación sexual o situación socioeconómica.</a:t>
            </a:r>
          </a:p>
          <a:p>
            <a:pPr algn="just">
              <a:lnSpc>
                <a:spcPts val="23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990600"/>
            <a:ext cx="728155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Advocacy y Participación Ciudadana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97470" y="4865657"/>
            <a:ext cx="223453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Participación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46551" y="7553084"/>
            <a:ext cx="352822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Inclusión de Voces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910872" y="-4671870"/>
            <a:ext cx="26054872" cy="16276039"/>
            <a:chOff x="0" y="0"/>
            <a:chExt cx="510476" cy="318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476" cy="318886"/>
            </a:xfrm>
            <a:custGeom>
              <a:avLst/>
              <a:gdLst/>
              <a:ahLst/>
              <a:cxnLst/>
              <a:rect r="r" b="b" t="t" l="l"/>
              <a:pathLst>
                <a:path h="318886" w="510476">
                  <a:moveTo>
                    <a:pt x="510476" y="0"/>
                  </a:moveTo>
                  <a:lnTo>
                    <a:pt x="0" y="0"/>
                  </a:lnTo>
                  <a:lnTo>
                    <a:pt x="101600" y="159443"/>
                  </a:lnTo>
                  <a:lnTo>
                    <a:pt x="0" y="318886"/>
                  </a:lnTo>
                  <a:lnTo>
                    <a:pt x="510476" y="318886"/>
                  </a:lnTo>
                  <a:lnTo>
                    <a:pt x="408876" y="159443"/>
                  </a:lnTo>
                  <a:lnTo>
                    <a:pt x="510476" y="0"/>
                  </a:lnTo>
                  <a:close/>
                </a:path>
              </a:pathLst>
            </a:custGeom>
            <a:solidFill>
              <a:srgbClr val="5E4F44"/>
            </a:solidFill>
            <a:ln w="447675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2676" cy="37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1165" y="1628775"/>
            <a:ext cx="7029450" cy="7029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8521" y="1916143"/>
            <a:ext cx="6454740" cy="645471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0166" y="3463431"/>
            <a:ext cx="9359134" cy="333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778">
                <a:solidFill>
                  <a:srgbClr val="000000"/>
                </a:solidFill>
                <a:latin typeface="Poppins"/>
              </a:rPr>
              <a:t>Realizamos investigaciones políticas profundas, empleando metodologías avanzadas y análisis riguroso de datos. A través de nuestras publicaciones, proporcionamos análisis perspicaces y recomendaciones prácticas que contribuyen significativamente al debate público y al entendimiento de las complejidades políticas en Sudamérica.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1664" y="2676307"/>
            <a:ext cx="652763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Investigación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253922" y="8608909"/>
            <a:ext cx="1005378" cy="10053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25608" y="8608909"/>
            <a:ext cx="1005378" cy="10053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74319" y="-345890"/>
            <a:ext cx="15807147" cy="787029"/>
            <a:chOff x="0" y="0"/>
            <a:chExt cx="6404338" cy="3188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04338" cy="318868"/>
            </a:xfrm>
            <a:custGeom>
              <a:avLst/>
              <a:gdLst/>
              <a:ahLst/>
              <a:cxnLst/>
              <a:rect r="r" b="b" t="t" l="l"/>
              <a:pathLst>
                <a:path h="318868" w="6404338">
                  <a:moveTo>
                    <a:pt x="203200" y="0"/>
                  </a:moveTo>
                  <a:lnTo>
                    <a:pt x="6404338" y="0"/>
                  </a:lnTo>
                  <a:lnTo>
                    <a:pt x="6201138" y="318868"/>
                  </a:lnTo>
                  <a:lnTo>
                    <a:pt x="0" y="3188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6201138" cy="37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88577" y="-345890"/>
            <a:ext cx="6434843" cy="787029"/>
            <a:chOff x="0" y="0"/>
            <a:chExt cx="2607106" cy="3188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7106" cy="318868"/>
            </a:xfrm>
            <a:custGeom>
              <a:avLst/>
              <a:gdLst/>
              <a:ahLst/>
              <a:cxnLst/>
              <a:rect r="r" b="b" t="t" l="l"/>
              <a:pathLst>
                <a:path h="318868" w="2607106">
                  <a:moveTo>
                    <a:pt x="203200" y="0"/>
                  </a:moveTo>
                  <a:lnTo>
                    <a:pt x="2607106" y="0"/>
                  </a:lnTo>
                  <a:lnTo>
                    <a:pt x="2403906" y="318868"/>
                  </a:lnTo>
                  <a:lnTo>
                    <a:pt x="0" y="3188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2403906" cy="37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513139">
            <a:off x="13671005" y="-1221567"/>
            <a:ext cx="9518998" cy="14738037"/>
            <a:chOff x="0" y="0"/>
            <a:chExt cx="2507061" cy="3881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7061" cy="3881623"/>
            </a:xfrm>
            <a:custGeom>
              <a:avLst/>
              <a:gdLst/>
              <a:ahLst/>
              <a:cxnLst/>
              <a:rect r="r" b="b" t="t" l="l"/>
              <a:pathLst>
                <a:path h="3881623" w="2507061">
                  <a:moveTo>
                    <a:pt x="0" y="0"/>
                  </a:moveTo>
                  <a:lnTo>
                    <a:pt x="2507061" y="0"/>
                  </a:lnTo>
                  <a:lnTo>
                    <a:pt x="2507061" y="3881623"/>
                  </a:lnTo>
                  <a:lnTo>
                    <a:pt x="0" y="3881623"/>
                  </a:lnTo>
                  <a:close/>
                </a:path>
              </a:pathLst>
            </a:custGeom>
            <a:solidFill>
              <a:srgbClr val="5E4F44"/>
            </a:solidFill>
            <a:ln w="381000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07061" cy="3938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514139">
            <a:off x="-4352230" y="214622"/>
            <a:ext cx="9518998" cy="14738037"/>
            <a:chOff x="0" y="0"/>
            <a:chExt cx="2507061" cy="3881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7061" cy="3881623"/>
            </a:xfrm>
            <a:custGeom>
              <a:avLst/>
              <a:gdLst/>
              <a:ahLst/>
              <a:cxnLst/>
              <a:rect r="r" b="b" t="t" l="l"/>
              <a:pathLst>
                <a:path h="3881623" w="2507061">
                  <a:moveTo>
                    <a:pt x="0" y="0"/>
                  </a:moveTo>
                  <a:lnTo>
                    <a:pt x="2507061" y="0"/>
                  </a:lnTo>
                  <a:lnTo>
                    <a:pt x="2507061" y="3881623"/>
                  </a:lnTo>
                  <a:lnTo>
                    <a:pt x="0" y="3881623"/>
                  </a:lnTo>
                  <a:close/>
                </a:path>
              </a:pathLst>
            </a:custGeom>
            <a:solidFill>
              <a:srgbClr val="5E4F44"/>
            </a:solidFill>
            <a:ln w="381000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507061" cy="3938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8843" y="2995342"/>
            <a:ext cx="4296316" cy="42963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243" r="-19005" b="-5858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95842" y="2995342"/>
            <a:ext cx="4296316" cy="42963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9523" t="0" r="-5952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075302" y="2995342"/>
            <a:ext cx="4296316" cy="42963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954" t="0" r="-3895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599523" y="671242"/>
            <a:ext cx="708895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Nuestras Investigaciones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7415" y="7516965"/>
            <a:ext cx="405917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Comuna de Coquimbo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1771" y="7948765"/>
            <a:ext cx="265046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Adonai Rojas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07440" y="7516965"/>
            <a:ext cx="426558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 Semi-Bold"/>
              </a:rPr>
              <a:t>Región de Antofagasta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0486" y="7948765"/>
            <a:ext cx="257948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Franchesca Nuñez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6336" y="7516965"/>
            <a:ext cx="367424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Comuna de La Florida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65732" y="7948765"/>
            <a:ext cx="311545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Consuelo Sandoval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0993" y="8117577"/>
            <a:ext cx="5247073" cy="2196885"/>
            <a:chOff x="0" y="0"/>
            <a:chExt cx="805490" cy="3372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90" cy="337249"/>
            </a:xfrm>
            <a:custGeom>
              <a:avLst/>
              <a:gdLst/>
              <a:ahLst/>
              <a:cxnLst/>
              <a:rect r="r" b="b" t="t" l="l"/>
              <a:pathLst>
                <a:path h="337249" w="805490">
                  <a:moveTo>
                    <a:pt x="203200" y="0"/>
                  </a:moveTo>
                  <a:lnTo>
                    <a:pt x="805490" y="0"/>
                  </a:lnTo>
                  <a:lnTo>
                    <a:pt x="602290" y="337249"/>
                  </a:lnTo>
                  <a:lnTo>
                    <a:pt x="0" y="33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2290" cy="39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3206" y="8117577"/>
            <a:ext cx="10307137" cy="1388754"/>
            <a:chOff x="0" y="0"/>
            <a:chExt cx="2503012" cy="337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3012" cy="337249"/>
            </a:xfrm>
            <a:custGeom>
              <a:avLst/>
              <a:gdLst/>
              <a:ahLst/>
              <a:cxnLst/>
              <a:rect r="r" b="b" t="t" l="l"/>
              <a:pathLst>
                <a:path h="337249" w="2503012">
                  <a:moveTo>
                    <a:pt x="203200" y="0"/>
                  </a:moveTo>
                  <a:lnTo>
                    <a:pt x="2503012" y="0"/>
                  </a:lnTo>
                  <a:lnTo>
                    <a:pt x="2299812" y="337249"/>
                  </a:lnTo>
                  <a:lnTo>
                    <a:pt x="0" y="33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2299812" cy="39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85823" y="-724431"/>
            <a:ext cx="18786903" cy="11735861"/>
            <a:chOff x="0" y="0"/>
            <a:chExt cx="510476" cy="3188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476" cy="318886"/>
            </a:xfrm>
            <a:custGeom>
              <a:avLst/>
              <a:gdLst/>
              <a:ahLst/>
              <a:cxnLst/>
              <a:rect r="r" b="b" t="t" l="l"/>
              <a:pathLst>
                <a:path h="318886" w="510476">
                  <a:moveTo>
                    <a:pt x="510476" y="0"/>
                  </a:moveTo>
                  <a:lnTo>
                    <a:pt x="0" y="0"/>
                  </a:lnTo>
                  <a:lnTo>
                    <a:pt x="101600" y="159443"/>
                  </a:lnTo>
                  <a:lnTo>
                    <a:pt x="0" y="318886"/>
                  </a:lnTo>
                  <a:lnTo>
                    <a:pt x="510476" y="318886"/>
                  </a:lnTo>
                  <a:lnTo>
                    <a:pt x="408876" y="159443"/>
                  </a:lnTo>
                  <a:lnTo>
                    <a:pt x="510476" y="0"/>
                  </a:lnTo>
                  <a:close/>
                </a:path>
              </a:pathLst>
            </a:custGeom>
            <a:solidFill>
              <a:srgbClr val="5E4F44"/>
            </a:solidFill>
            <a:ln w="742950" cap="sq">
              <a:solidFill>
                <a:srgbClr val="FFE5B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88900" y="-57150"/>
              <a:ext cx="332676" cy="37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0761" y="986420"/>
            <a:ext cx="8229600" cy="8229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0882" y="1255502"/>
            <a:ext cx="7589359" cy="758932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6849" y="8353203"/>
            <a:ext cx="905097" cy="9050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2289" y="8478642"/>
            <a:ext cx="654218" cy="654218"/>
          </a:xfrm>
          <a:custGeom>
            <a:avLst/>
            <a:gdLst/>
            <a:ahLst/>
            <a:cxnLst/>
            <a:rect r="r" b="b" t="t" l="l"/>
            <a:pathLst>
              <a:path h="654218" w="654218">
                <a:moveTo>
                  <a:pt x="0" y="0"/>
                </a:moveTo>
                <a:lnTo>
                  <a:pt x="654218" y="0"/>
                </a:lnTo>
                <a:lnTo>
                  <a:pt x="654218" y="654219"/>
                </a:lnTo>
                <a:lnTo>
                  <a:pt x="0" y="654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516210" y="-676806"/>
            <a:ext cx="9133900" cy="1162581"/>
            <a:chOff x="0" y="0"/>
            <a:chExt cx="2405636" cy="3061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5636" cy="306194"/>
            </a:xfrm>
            <a:custGeom>
              <a:avLst/>
              <a:gdLst/>
              <a:ahLst/>
              <a:cxnLst/>
              <a:rect r="r" b="b" t="t" l="l"/>
              <a:pathLst>
                <a:path h="306194" w="2405636">
                  <a:moveTo>
                    <a:pt x="2202436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405636" y="306194"/>
                  </a:lnTo>
                  <a:lnTo>
                    <a:pt x="2202436" y="0"/>
                  </a:lnTo>
                  <a:close/>
                </a:path>
              </a:pathLst>
            </a:custGeom>
            <a:solidFill>
              <a:srgbClr val="B0AC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202436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5814014" y="-676806"/>
            <a:ext cx="9133900" cy="1162581"/>
            <a:chOff x="0" y="0"/>
            <a:chExt cx="2405636" cy="3061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5636" cy="306194"/>
            </a:xfrm>
            <a:custGeom>
              <a:avLst/>
              <a:gdLst/>
              <a:ahLst/>
              <a:cxnLst/>
              <a:rect r="r" b="b" t="t" l="l"/>
              <a:pathLst>
                <a:path h="306194" w="2405636">
                  <a:moveTo>
                    <a:pt x="2202436" y="0"/>
                  </a:moveTo>
                  <a:lnTo>
                    <a:pt x="0" y="0"/>
                  </a:lnTo>
                  <a:lnTo>
                    <a:pt x="203200" y="306194"/>
                  </a:lnTo>
                  <a:lnTo>
                    <a:pt x="2405636" y="306194"/>
                  </a:lnTo>
                  <a:lnTo>
                    <a:pt x="2202436" y="0"/>
                  </a:ln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2202436" cy="36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84247" y="1028700"/>
            <a:ext cx="905097" cy="9050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98655" y="1028700"/>
            <a:ext cx="905097" cy="90509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4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5954" y="3166943"/>
            <a:ext cx="7568665" cy="216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>
                <a:solidFill>
                  <a:srgbClr val="000000"/>
                </a:solidFill>
                <a:latin typeface="Poppins Semi-Bold"/>
              </a:rPr>
              <a:t>GRACIAS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7616" y="5050900"/>
            <a:ext cx="816638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417">
                <a:solidFill>
                  <a:srgbClr val="000000"/>
                </a:solidFill>
                <a:latin typeface="Poppins Medium"/>
              </a:rPr>
              <a:t>POR SU ATENCION!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7616" y="6110538"/>
            <a:ext cx="7529399" cy="96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2170">
                <a:solidFill>
                  <a:srgbClr val="000000"/>
                </a:solidFill>
                <a:latin typeface="Poppins"/>
              </a:rPr>
              <a:t>Santiago, Chile</a:t>
            </a:r>
          </a:p>
          <a:p>
            <a:pPr>
              <a:lnSpc>
                <a:spcPts val="2496"/>
              </a:lnSpc>
            </a:pPr>
            <a:r>
              <a:rPr lang="en-US" sz="2170">
                <a:solidFill>
                  <a:srgbClr val="000000"/>
                </a:solidFill>
                <a:latin typeface="Poppins"/>
              </a:rPr>
              <a:t>Te: +56943145245</a:t>
            </a:r>
          </a:p>
          <a:p>
            <a:pPr>
              <a:lnSpc>
                <a:spcPts val="2496"/>
              </a:lnSpc>
            </a:pPr>
            <a:r>
              <a:rPr lang="en-US" sz="2170">
                <a:solidFill>
                  <a:srgbClr val="000000"/>
                </a:solidFill>
                <a:latin typeface="Poppins"/>
              </a:rPr>
              <a:t>email: contact@client.rpa.cl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69579" y="8566209"/>
            <a:ext cx="532141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www.regionalpoliticaladvice.com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DAGAgynd5a0</dc:identifier>
  <dcterms:modified xsi:type="dcterms:W3CDTF">2011-08-01T06:04:30Z</dcterms:modified>
  <cp:revision>1</cp:revision>
  <dc:title>RPA - Presentación</dc:title>
</cp:coreProperties>
</file>